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A83A-B08A-4F17-9336-F04D1DF99CE7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15463-988D-4FE1-ACC0-F8FC413F2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65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15463-988D-4FE1-ACC0-F8FC413F2D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66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15463-988D-4FE1-ACC0-F8FC413F2D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80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15463-988D-4FE1-ACC0-F8FC413F2D2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67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15463-988D-4FE1-ACC0-F8FC413F2D2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26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71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04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86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2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3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58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07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4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96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17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0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1F90-1BC2-46DB-A8E7-F01830E17E45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7618-D616-4C9C-BE49-B91E240AA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4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39387" y="183279"/>
            <a:ext cx="11530939" cy="521493"/>
          </a:xfrm>
        </p:spPr>
        <p:txBody>
          <a:bodyPr>
            <a:noAutofit/>
          </a:bodyPr>
          <a:lstStyle/>
          <a:p>
            <a:r>
              <a:rPr lang="ja-JP" altLang="en-US" sz="1600" b="1" u="sng" dirty="0">
                <a:solidFill>
                  <a:srgbClr val="002060"/>
                </a:solidFill>
              </a:rPr>
              <a:t>国民体育大会</a:t>
            </a:r>
            <a:r>
              <a:rPr lang="ja-JP" altLang="en-US" sz="1600" b="1" u="sng" dirty="0" smtClean="0">
                <a:solidFill>
                  <a:srgbClr val="002060"/>
                </a:solidFill>
              </a:rPr>
              <a:t>少年種別に</a:t>
            </a:r>
            <a:r>
              <a:rPr lang="ja-JP" altLang="en-US" sz="1600" b="1" u="sng" dirty="0">
                <a:solidFill>
                  <a:srgbClr val="002060"/>
                </a:solidFill>
              </a:rPr>
              <a:t>おける満</a:t>
            </a:r>
            <a:r>
              <a:rPr lang="en-US" altLang="ja-JP" sz="1600" b="1" u="sng" dirty="0">
                <a:solidFill>
                  <a:srgbClr val="002060"/>
                </a:solidFill>
              </a:rPr>
              <a:t>15</a:t>
            </a:r>
            <a:r>
              <a:rPr lang="ja-JP" altLang="en-US" sz="1600" b="1" u="sng" dirty="0">
                <a:solidFill>
                  <a:srgbClr val="002060"/>
                </a:solidFill>
              </a:rPr>
              <a:t>歳（中学生）選手の</a:t>
            </a:r>
            <a:r>
              <a:rPr lang="ja-JP" altLang="en-US" sz="1600" b="1" u="sng" dirty="0" smtClean="0">
                <a:solidFill>
                  <a:srgbClr val="002060"/>
                </a:solidFill>
              </a:rPr>
              <a:t>参加</a:t>
            </a:r>
            <a:r>
              <a:rPr lang="ja-JP" altLang="en-US" sz="1600" b="1" u="sng" dirty="0">
                <a:solidFill>
                  <a:srgbClr val="002060"/>
                </a:solidFill>
              </a:rPr>
              <a:t>条件</a:t>
            </a:r>
            <a:r>
              <a:rPr lang="ja-JP" altLang="en-US" sz="1600" b="1" u="sng" smtClean="0">
                <a:solidFill>
                  <a:srgbClr val="002060"/>
                </a:solidFill>
              </a:rPr>
              <a:t>とコンディショニング外傷</a:t>
            </a:r>
            <a:r>
              <a:rPr lang="ja-JP" altLang="en-US" sz="1600" b="1" u="sng" dirty="0" smtClean="0">
                <a:solidFill>
                  <a:srgbClr val="002060"/>
                </a:solidFill>
              </a:rPr>
              <a:t>調査　（</a:t>
            </a:r>
            <a:r>
              <a:rPr lang="ja-JP" altLang="en-US" sz="1600" b="1" u="sng" dirty="0">
                <a:solidFill>
                  <a:srgbClr val="002060"/>
                </a:solidFill>
              </a:rPr>
              <a:t>日本レスリング協会）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81726" y="1428919"/>
            <a:ext cx="9182536" cy="23544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 smtClean="0"/>
              <a:t>★満</a:t>
            </a:r>
            <a:r>
              <a:rPr lang="en-US" altLang="ja-JP" sz="1400" dirty="0" smtClean="0"/>
              <a:t>15</a:t>
            </a:r>
            <a:r>
              <a:rPr lang="ja-JP" altLang="en-US" sz="1400" dirty="0" smtClean="0"/>
              <a:t>歳の</a:t>
            </a:r>
            <a:r>
              <a:rPr lang="ja-JP" altLang="en-US" sz="1400" dirty="0"/>
              <a:t>中学生が</a:t>
            </a:r>
            <a:r>
              <a:rPr lang="ja-JP" altLang="en-US" sz="1400" dirty="0" smtClean="0"/>
              <a:t>国体少年種別に</a:t>
            </a:r>
            <a:r>
              <a:rPr lang="ja-JP" altLang="en-US" sz="1400" dirty="0"/>
              <a:t>参加</a:t>
            </a:r>
            <a:r>
              <a:rPr lang="ja-JP" altLang="en-US" sz="1400" dirty="0" smtClean="0"/>
              <a:t>するための</a:t>
            </a:r>
            <a:r>
              <a:rPr lang="ja-JP" altLang="en-US" sz="1400" dirty="0"/>
              <a:t>条件</a:t>
            </a:r>
          </a:p>
          <a:p>
            <a:pPr>
              <a:lnSpc>
                <a:spcPct val="150000"/>
              </a:lnSpc>
            </a:pPr>
            <a:r>
              <a:rPr lang="ja-JP" altLang="en-US" sz="1400" dirty="0"/>
              <a:t>　１．</a:t>
            </a:r>
            <a:r>
              <a:rPr lang="ja-JP" altLang="en-US" sz="1400" dirty="0" smtClean="0"/>
              <a:t>保護者と指導者の同意書・・・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（書式１）</a:t>
            </a:r>
            <a:endParaRPr lang="ja-JP" altLang="en-US" sz="1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/>
              <a:t>　２．医師の</a:t>
            </a:r>
            <a:r>
              <a:rPr lang="ja-JP" altLang="en-US" sz="1400" dirty="0" smtClean="0"/>
              <a:t>診断書・・・・・・・・・・・・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（書式２）</a:t>
            </a:r>
            <a:endParaRPr lang="ja-JP" altLang="en-US" sz="1400" b="1" dirty="0">
              <a:solidFill>
                <a:srgbClr val="FF0000"/>
              </a:solidFill>
            </a:endParaRPr>
          </a:p>
          <a:p>
            <a:r>
              <a:rPr lang="ja-JP" altLang="en-US" sz="1400" dirty="0"/>
              <a:t>　　　　・</a:t>
            </a:r>
            <a:r>
              <a:rPr lang="ja-JP" altLang="en-US" sz="1400" u="sng" dirty="0"/>
              <a:t>治療中、もしくは現存する外傷・障害、内科的疾病が</a:t>
            </a:r>
            <a:r>
              <a:rPr lang="ja-JP" altLang="en-US" sz="1400" u="sng" dirty="0" smtClean="0"/>
              <a:t>ないことを証明</a:t>
            </a:r>
            <a:endParaRPr lang="en-US" altLang="ja-JP" sz="1400" u="sng" dirty="0" smtClean="0"/>
          </a:p>
          <a:p>
            <a:pPr>
              <a:lnSpc>
                <a:spcPct val="150000"/>
              </a:lnSpc>
            </a:pPr>
            <a:r>
              <a:rPr lang="ja-JP" altLang="en-US" sz="1400" dirty="0" smtClean="0"/>
              <a:t>　３．骨年齢評価のためのレントゲン画像・・・・（フィルムもしくはＣＤなどのメディアデータ）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</a:t>
            </a:r>
            <a:r>
              <a:rPr lang="ja-JP" altLang="en-US" sz="1400" dirty="0"/>
              <a:t>　・</a:t>
            </a:r>
            <a:r>
              <a:rPr lang="ja-JP" altLang="en-US" sz="1400" u="sng" dirty="0"/>
              <a:t>骨年齢評価で暦年齢を下回らない</a:t>
            </a:r>
            <a:r>
              <a:rPr lang="ja-JP" altLang="en-US" sz="1400" u="sng" dirty="0" smtClean="0"/>
              <a:t>（指定の骨</a:t>
            </a:r>
            <a:r>
              <a:rPr lang="ja-JP" altLang="en-US" sz="1400" u="sng" dirty="0"/>
              <a:t>年齢評価</a:t>
            </a:r>
            <a:r>
              <a:rPr lang="ja-JP" altLang="en-US" sz="1400" u="sng" dirty="0" smtClean="0"/>
              <a:t>機関）</a:t>
            </a:r>
            <a:endParaRPr lang="en-US" altLang="ja-JP" sz="1400" dirty="0" smtClean="0"/>
          </a:p>
          <a:p>
            <a:pPr>
              <a:lnSpc>
                <a:spcPct val="150000"/>
              </a:lnSpc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４．国体期間のコンディショニング／外傷調査を記入</a:t>
            </a:r>
            <a:r>
              <a:rPr lang="ja-JP" altLang="en-US" sz="1400" dirty="0"/>
              <a:t>し</a:t>
            </a:r>
            <a:r>
              <a:rPr lang="ja-JP" altLang="en-US" sz="1400" dirty="0" smtClean="0"/>
              <a:t>、終了後に提出・・・</a:t>
            </a:r>
            <a:r>
              <a:rPr lang="ja-JP" altLang="en-US" sz="1400" b="1" dirty="0" smtClean="0">
                <a:solidFill>
                  <a:srgbClr val="FF0000"/>
                </a:solidFill>
              </a:rPr>
              <a:t>（書式３）</a:t>
            </a:r>
            <a:r>
              <a:rPr lang="ja-JP" altLang="en-US" sz="1400" dirty="0" smtClean="0"/>
              <a:t>　　　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（</a:t>
            </a:r>
            <a:r>
              <a:rPr lang="ja-JP" altLang="en-US" sz="1400" dirty="0"/>
              <a:t>当該措置の評価のための資料とするため</a:t>
            </a:r>
            <a:r>
              <a:rPr lang="ja-JP" altLang="en-US" sz="1400" dirty="0" smtClean="0"/>
              <a:t>）</a:t>
            </a:r>
            <a:endParaRPr lang="en-US" altLang="ja-JP" sz="1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52163" y="2644954"/>
            <a:ext cx="3350597" cy="1138773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地域（所属近隣）の医療機関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で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r>
              <a:rPr lang="ja-JP" altLang="en-US" sz="1200" b="1" dirty="0" smtClean="0">
                <a:solidFill>
                  <a:srgbClr val="FF0000"/>
                </a:solidFill>
              </a:rPr>
              <a:t>指定</a:t>
            </a:r>
            <a:r>
              <a:rPr lang="ja-JP" altLang="en-US" sz="1200" b="1" dirty="0">
                <a:solidFill>
                  <a:srgbClr val="FF0000"/>
                </a:solidFill>
              </a:rPr>
              <a:t>の撮像条件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で</a:t>
            </a:r>
            <a:r>
              <a:rPr lang="ja-JP" altLang="en-US" sz="1200" b="1" dirty="0">
                <a:solidFill>
                  <a:srgbClr val="FF0000"/>
                </a:solidFill>
              </a:rPr>
              <a:t>左手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の</a:t>
            </a:r>
            <a:r>
              <a:rPr lang="ja-JP" altLang="en-US" sz="1200" b="1" dirty="0">
                <a:solidFill>
                  <a:srgbClr val="FF0000"/>
                </a:solidFill>
              </a:rPr>
              <a:t>単純Ｘ線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撮影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endParaRPr lang="en-US" altLang="ja-JP" sz="8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・受診前</a:t>
            </a:r>
            <a:r>
              <a:rPr lang="ja-JP" altLang="en-US" sz="1200" dirty="0"/>
              <a:t>に指定の条件</a:t>
            </a:r>
            <a:r>
              <a:rPr lang="ja-JP" altLang="en-US" sz="1200" dirty="0" smtClean="0"/>
              <a:t>でＸ線</a:t>
            </a:r>
            <a:r>
              <a:rPr lang="ja-JP" altLang="en-US" sz="1200" dirty="0"/>
              <a:t>撮影が可能</a:t>
            </a:r>
            <a:r>
              <a:rPr lang="ja-JP" altLang="en-US" sz="1200" dirty="0" smtClean="0"/>
              <a:t>か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問い合わせて</a:t>
            </a:r>
            <a:r>
              <a:rPr lang="ja-JP" altLang="en-US" sz="1200" dirty="0"/>
              <a:t>から</a:t>
            </a:r>
            <a:r>
              <a:rPr lang="ja-JP" altLang="en-US" sz="1200" dirty="0" smtClean="0"/>
              <a:t>受診してください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</a:t>
            </a:r>
            <a:r>
              <a:rPr lang="ja-JP" altLang="en-US" sz="1200" u="sng" dirty="0" smtClean="0"/>
              <a:t>撮影条件は次ページ以降を提示してください。</a:t>
            </a:r>
            <a:endParaRPr lang="en-US" altLang="ja-JP" sz="1200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11475" y="1837095"/>
            <a:ext cx="2969083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</a:rPr>
              <a:t>レスリング</a:t>
            </a:r>
            <a:r>
              <a:rPr lang="ja-JP" altLang="en-US" sz="1200" b="1" dirty="0">
                <a:solidFill>
                  <a:srgbClr val="FF0000"/>
                </a:solidFill>
              </a:rPr>
              <a:t>協会指定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の同意書と医事証明書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（診断書作成は近隣の医院）</a:t>
            </a:r>
          </a:p>
        </p:txBody>
      </p:sp>
      <p:sp>
        <p:nvSpPr>
          <p:cNvPr id="15" name="下矢印 14"/>
          <p:cNvSpPr/>
          <p:nvPr/>
        </p:nvSpPr>
        <p:spPr>
          <a:xfrm>
            <a:off x="1193052" y="4268423"/>
            <a:ext cx="266987" cy="324572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40795" y="4588118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/>
              <a:t>日本レスリング協会スポーツ医科学委員会に送付（開封厳禁）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16192" y="4978453"/>
            <a:ext cx="3958135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１．日本レスリング協会スポーツ医科学委員会所属医師</a:t>
            </a:r>
            <a:endParaRPr lang="en-US" altLang="ja-JP" sz="1200" dirty="0"/>
          </a:p>
          <a:p>
            <a:r>
              <a:rPr lang="ja-JP" altLang="en-US" sz="1200" dirty="0"/>
              <a:t>２．国立スポーツ科学センター医師（整形）</a:t>
            </a:r>
            <a:endParaRPr lang="en-US" altLang="ja-JP" sz="1200" dirty="0"/>
          </a:p>
          <a:p>
            <a:r>
              <a:rPr lang="ja-JP" altLang="en-US" sz="1200" dirty="0"/>
              <a:t>３．国立スポーツ科学センター医師（内科・小児科）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　　　</a:t>
            </a:r>
            <a:r>
              <a:rPr lang="ja-JP" altLang="en-US" sz="1200" u="sng" dirty="0"/>
              <a:t>上記</a:t>
            </a:r>
            <a:r>
              <a:rPr lang="en-US" altLang="ja-JP" sz="1200" u="sng" dirty="0"/>
              <a:t>3</a:t>
            </a:r>
            <a:r>
              <a:rPr lang="ja-JP" altLang="en-US" sz="1200" u="sng" dirty="0"/>
              <a:t>名の医師により個別に読影、</a:t>
            </a:r>
            <a:r>
              <a:rPr lang="ja-JP" altLang="en-US" sz="1200" b="1" u="sng" dirty="0">
                <a:solidFill>
                  <a:srgbClr val="FF0000"/>
                </a:solidFill>
              </a:rPr>
              <a:t>平均骨年齢</a:t>
            </a:r>
            <a:r>
              <a:rPr lang="ja-JP" altLang="en-US" sz="1200" u="sng" dirty="0"/>
              <a:t>を算出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77638" y="5220827"/>
            <a:ext cx="190789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・暦年齢 </a:t>
            </a:r>
            <a:r>
              <a:rPr lang="en-US" altLang="ja-JP" sz="1200" dirty="0"/>
              <a:t>vs </a:t>
            </a:r>
            <a:r>
              <a:rPr lang="ja-JP" altLang="en-US" sz="1200" dirty="0"/>
              <a:t>平均骨年齢</a:t>
            </a:r>
            <a:endParaRPr lang="en-US" altLang="ja-JP" sz="1200" dirty="0"/>
          </a:p>
          <a:p>
            <a:r>
              <a:rPr lang="ja-JP" altLang="en-US" sz="1200" dirty="0"/>
              <a:t>・提出された医事証明　　　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896222" y="5190049"/>
            <a:ext cx="3670344" cy="52322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rgbClr val="002060"/>
                </a:solidFill>
              </a:rPr>
              <a:t>・日本レスリング協会内ワーキンググループ</a:t>
            </a:r>
            <a:endParaRPr lang="en-US" altLang="ja-JP" sz="1400" b="1" dirty="0" smtClean="0">
              <a:solidFill>
                <a:srgbClr val="002060"/>
              </a:solidFill>
            </a:endParaRPr>
          </a:p>
          <a:p>
            <a:r>
              <a:rPr lang="ja-JP" altLang="en-US" sz="1400" b="1" dirty="0">
                <a:solidFill>
                  <a:srgbClr val="002060"/>
                </a:solidFill>
              </a:rPr>
              <a:t>　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（スポーツ医科学委員会）で参加</a:t>
            </a:r>
            <a:r>
              <a:rPr lang="ja-JP" altLang="en-US" sz="1400" b="1" dirty="0">
                <a:solidFill>
                  <a:srgbClr val="002060"/>
                </a:solidFill>
              </a:rPr>
              <a:t>可否を判定</a:t>
            </a:r>
          </a:p>
        </p:txBody>
      </p:sp>
      <p:sp>
        <p:nvSpPr>
          <p:cNvPr id="20" name="右矢印 19"/>
          <p:cNvSpPr/>
          <p:nvPr/>
        </p:nvSpPr>
        <p:spPr>
          <a:xfrm>
            <a:off x="7400858" y="5295932"/>
            <a:ext cx="414084" cy="280675"/>
          </a:xfrm>
          <a:prstGeom prst="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76132" y="5817803"/>
            <a:ext cx="369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u="sng" dirty="0"/>
              <a:t>＊</a:t>
            </a:r>
            <a:r>
              <a:rPr lang="ja-JP" altLang="en-US" sz="1200" b="1" u="sng" dirty="0" smtClean="0"/>
              <a:t>参加された選手は、ｺﾝﾃﾞｨｼｮﾆﾝｸﾞ外傷調査を大会</a:t>
            </a:r>
            <a:endParaRPr lang="en-US" altLang="ja-JP" sz="1200" b="1" u="sng" dirty="0"/>
          </a:p>
          <a:p>
            <a:pPr>
              <a:lnSpc>
                <a:spcPct val="150000"/>
              </a:lnSpc>
            </a:pPr>
            <a:r>
              <a:rPr lang="ja-JP" altLang="en-US" sz="1200" b="1" u="sng" dirty="0"/>
              <a:t>　 </a:t>
            </a:r>
            <a:r>
              <a:rPr lang="ja-JP" altLang="en-US" sz="1200" b="1" u="sng" dirty="0" smtClean="0"/>
              <a:t>終了後に日本レスリング</a:t>
            </a:r>
            <a:r>
              <a:rPr lang="ja-JP" altLang="en-US" sz="1200" b="1" u="sng" dirty="0"/>
              <a:t>協会医科学委員会に提出．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71" y="704772"/>
            <a:ext cx="944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本条件は満</a:t>
            </a:r>
            <a:r>
              <a:rPr kumimoji="1" lang="en-US" altLang="ja-JP" sz="1200" dirty="0" smtClean="0"/>
              <a:t>15</a:t>
            </a:r>
            <a:r>
              <a:rPr kumimoji="1" lang="ja-JP" altLang="en-US" sz="1200" dirty="0" smtClean="0"/>
              <a:t>歳の中学生が自身の意志により、国民体育大会（レスリング競技</a:t>
            </a:r>
            <a:r>
              <a:rPr kumimoji="1" lang="ja-JP" altLang="en-US" sz="1200" smtClean="0"/>
              <a:t>；少年</a:t>
            </a:r>
            <a:r>
              <a:rPr lang="ja-JP" altLang="en-US" sz="1200"/>
              <a:t>種別</a:t>
            </a:r>
            <a:r>
              <a:rPr kumimoji="1" lang="ja-JP" altLang="en-US" sz="1200" smtClean="0"/>
              <a:t>）</a:t>
            </a:r>
            <a:r>
              <a:rPr kumimoji="1" lang="ja-JP" altLang="en-US" sz="1200" dirty="0" smtClean="0"/>
              <a:t>に参加することを認め、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競技参加の</a:t>
            </a:r>
            <a:r>
              <a:rPr kumimoji="1" lang="ja-JP" altLang="en-US" sz="1200" dirty="0" smtClean="0"/>
              <a:t>安全</a:t>
            </a:r>
            <a:r>
              <a:rPr lang="ja-JP" altLang="en-US" sz="1200" dirty="0" smtClean="0"/>
              <a:t>性を継続的に維持、向上させることを目的とした措置です。</a:t>
            </a:r>
            <a:r>
              <a:rPr lang="ja-JP" altLang="en-US" sz="1200" b="1" u="sng" dirty="0" smtClean="0">
                <a:solidFill>
                  <a:srgbClr val="FF0000"/>
                </a:solidFill>
              </a:rPr>
              <a:t>大会参加の安全性を保証するものではありません。</a:t>
            </a:r>
            <a:endParaRPr lang="en-US" altLang="ja-JP" sz="1200" b="1" u="sng" dirty="0" smtClean="0">
              <a:solidFill>
                <a:srgbClr val="FF0000"/>
              </a:solidFill>
            </a:endParaRPr>
          </a:p>
          <a:p>
            <a:r>
              <a:rPr kumimoji="1" lang="ja-JP" altLang="en-US" sz="1200" dirty="0"/>
              <a:t>大会</a:t>
            </a:r>
            <a:r>
              <a:rPr kumimoji="1" lang="ja-JP" altLang="en-US" sz="1200" dirty="0" smtClean="0"/>
              <a:t>への参加を希望する場合は下記の</a:t>
            </a:r>
            <a:r>
              <a:rPr lang="ja-JP" altLang="en-US" sz="1200" dirty="0"/>
              <a:t>条件</a:t>
            </a:r>
            <a:r>
              <a:rPr kumimoji="1" lang="ja-JP" altLang="en-US" sz="1200" dirty="0" smtClean="0"/>
              <a:t>を遵守し、調査にもご協力ください。</a:t>
            </a:r>
            <a:endParaRPr kumimoji="1" lang="en-US" altLang="ja-JP" sz="1200" dirty="0" smtClean="0"/>
          </a:p>
          <a:p>
            <a:r>
              <a:rPr kumimoji="1" lang="ja-JP" altLang="en-US" sz="1200" u="sng" dirty="0" smtClean="0"/>
              <a:t>提出物に不備や遅滞、不正があった場合は</a:t>
            </a:r>
            <a:r>
              <a:rPr lang="ja-JP" altLang="en-US" sz="1200" u="sng" dirty="0" smtClean="0"/>
              <a:t>ただちに大会参加の禁止を宣告します</a:t>
            </a:r>
            <a:r>
              <a:rPr lang="ja-JP" altLang="en-US" sz="1200" dirty="0" smtClean="0"/>
              <a:t>。</a:t>
            </a:r>
            <a:endParaRPr kumimoji="1" lang="ja-JP" altLang="en-US" sz="1200" dirty="0"/>
          </a:p>
        </p:txBody>
      </p:sp>
      <p:sp>
        <p:nvSpPr>
          <p:cNvPr id="23" name="左大かっこ 22"/>
          <p:cNvSpPr/>
          <p:nvPr/>
        </p:nvSpPr>
        <p:spPr>
          <a:xfrm>
            <a:off x="1702557" y="1943073"/>
            <a:ext cx="158338" cy="1250605"/>
          </a:xfrm>
          <a:prstGeom prst="leftBracket">
            <a:avLst>
              <a:gd name="adj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屈折矢印 23"/>
          <p:cNvSpPr/>
          <p:nvPr/>
        </p:nvSpPr>
        <p:spPr>
          <a:xfrm rot="10800000">
            <a:off x="1201456" y="2212718"/>
            <a:ext cx="495206" cy="1680617"/>
          </a:xfrm>
          <a:prstGeom prst="bentUp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58833" y="3893336"/>
            <a:ext cx="4001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smtClean="0"/>
              <a:t>居住</a:t>
            </a:r>
            <a:r>
              <a:rPr kumimoji="1" lang="ja-JP" altLang="en-US" sz="1600" b="1" dirty="0" smtClean="0"/>
              <a:t>地域の医療機関等で準備してください。</a:t>
            </a:r>
            <a:endParaRPr kumimoji="1" lang="en-US" altLang="ja-JP" sz="1600" b="1" dirty="0" smtClean="0"/>
          </a:p>
        </p:txBody>
      </p:sp>
      <p:sp>
        <p:nvSpPr>
          <p:cNvPr id="26" name="右大かっこ 25"/>
          <p:cNvSpPr/>
          <p:nvPr/>
        </p:nvSpPr>
        <p:spPr>
          <a:xfrm>
            <a:off x="5336151" y="1899034"/>
            <a:ext cx="602301" cy="384038"/>
          </a:xfrm>
          <a:prstGeom prst="rightBracke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>
            <a:endCxn id="13" idx="1"/>
          </p:cNvCxnSpPr>
          <p:nvPr/>
        </p:nvCxnSpPr>
        <p:spPr>
          <a:xfrm>
            <a:off x="5938452" y="2067927"/>
            <a:ext cx="2773023" cy="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8424045" y="2805061"/>
            <a:ext cx="228118" cy="1033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akajima.kohei\AppData\Local\Microsoft\Windows\Temporary Internet Files\Content.IE5\P111FR3J\20080624-mac_sleeve_ai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4496026"/>
            <a:ext cx="961275" cy="7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5508" y="862884"/>
            <a:ext cx="102638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骨年齢評価のためのＸ線</a:t>
            </a:r>
            <a:r>
              <a:rPr lang="ja-JP" altLang="en-US" dirty="0"/>
              <a:t>撮影時において、手と手首の正しい肢</a:t>
            </a:r>
            <a:r>
              <a:rPr lang="ja-JP" altLang="en-US" dirty="0" smtClean="0"/>
              <a:t>位が最も重要です。</a:t>
            </a:r>
            <a:endParaRPr lang="en-US" altLang="ja-JP" dirty="0" smtClean="0"/>
          </a:p>
          <a:p>
            <a:r>
              <a:rPr lang="ja-JP" altLang="en-US" dirty="0" smtClean="0"/>
              <a:t>ＴＷ２法</a:t>
            </a:r>
            <a:r>
              <a:rPr lang="ja-JP" altLang="en-US" dirty="0"/>
              <a:t>のため</a:t>
            </a:r>
            <a:r>
              <a:rPr lang="ja-JP" altLang="en-US" dirty="0" smtClean="0"/>
              <a:t>のＸ線</a:t>
            </a:r>
            <a:r>
              <a:rPr lang="ja-JP" altLang="en-US" dirty="0"/>
              <a:t>撮影が、定量的性格を持つ検査で</a:t>
            </a:r>
            <a:r>
              <a:rPr lang="ja-JP" altLang="en-US" dirty="0" smtClean="0"/>
              <a:t>あるため、管球</a:t>
            </a:r>
            <a:r>
              <a:rPr lang="ja-JP" altLang="en-US" dirty="0"/>
              <a:t>とフィルム間の距離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dirty="0" smtClean="0"/>
              <a:t>一定</a:t>
            </a:r>
            <a:r>
              <a:rPr lang="ja-JP" altLang="en-US" dirty="0"/>
              <a:t>に</a:t>
            </a:r>
            <a:r>
              <a:rPr lang="ja-JP" altLang="en-US" dirty="0" smtClean="0"/>
              <a:t>保つ必要があります。</a:t>
            </a:r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 smtClean="0"/>
              <a:t>★原則として左手を撮影します。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：以下の点に留意して左手</a:t>
            </a:r>
            <a:r>
              <a:rPr lang="ja-JP" altLang="en-US" dirty="0"/>
              <a:t>の手掌面を下に向けフィルムカセット上に</a:t>
            </a:r>
            <a:r>
              <a:rPr lang="ja-JP" altLang="en-US" dirty="0" smtClean="0"/>
              <a:t>置きます。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１）　</a:t>
            </a:r>
            <a:r>
              <a:rPr lang="ja-JP" altLang="en-US" b="1" u="sng" dirty="0" smtClean="0"/>
              <a:t>左</a:t>
            </a:r>
            <a:r>
              <a:rPr lang="ja-JP" altLang="en-US" b="1" u="sng" dirty="0"/>
              <a:t>第３指と左前腕の長軸は同一線上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２）　</a:t>
            </a:r>
            <a:r>
              <a:rPr lang="ja-JP" altLang="en-US" u="sng" dirty="0" smtClean="0"/>
              <a:t>左</a:t>
            </a:r>
            <a:r>
              <a:rPr lang="ja-JP" altLang="en-US" u="sng" dirty="0"/>
              <a:t>上腕と左前腕は同一平面上</a:t>
            </a:r>
            <a:r>
              <a:rPr lang="ja-JP" altLang="en-US" dirty="0"/>
              <a:t>に</a:t>
            </a:r>
            <a:r>
              <a:rPr lang="ja-JP" altLang="en-US" dirty="0" smtClean="0"/>
              <a:t>なるようにします。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３）　</a:t>
            </a:r>
            <a:r>
              <a:rPr lang="ja-JP" altLang="en-US" b="1" u="sng" dirty="0" smtClean="0"/>
              <a:t>左</a:t>
            </a:r>
            <a:r>
              <a:rPr lang="ja-JP" altLang="en-US" b="1" u="sng" dirty="0"/>
              <a:t>第</a:t>
            </a:r>
            <a:r>
              <a:rPr lang="en-US" altLang="ja-JP" b="1" u="sng" dirty="0"/>
              <a:t>2</a:t>
            </a:r>
            <a:r>
              <a:rPr lang="ja-JP" altLang="en-US" b="1" u="sng" dirty="0"/>
              <a:t>～</a:t>
            </a:r>
            <a:r>
              <a:rPr lang="en-US" altLang="ja-JP" b="1" u="sng" dirty="0"/>
              <a:t>5</a:t>
            </a:r>
            <a:r>
              <a:rPr lang="ja-JP" altLang="en-US" b="1" u="sng" dirty="0"/>
              <a:t>指は互いにわずかに離れる</a:t>
            </a:r>
            <a:r>
              <a:rPr lang="ja-JP" altLang="en-US" dirty="0" smtClean="0"/>
              <a:t>程度に開排します。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４）　左</a:t>
            </a:r>
            <a:r>
              <a:rPr lang="ja-JP" altLang="en-US" dirty="0"/>
              <a:t>拇指は、</a:t>
            </a:r>
            <a:r>
              <a:rPr lang="ja-JP" altLang="en-US" b="1" u="sng" dirty="0"/>
              <a:t>左拇指の長軸と左第</a:t>
            </a:r>
            <a:r>
              <a:rPr lang="en-US" altLang="ja-JP" b="1" u="sng" dirty="0"/>
              <a:t>2</a:t>
            </a:r>
            <a:r>
              <a:rPr lang="ja-JP" altLang="en-US" b="1" u="sng" dirty="0"/>
              <a:t>指の長軸の間が</a:t>
            </a:r>
            <a:r>
              <a:rPr lang="ja-JP" altLang="en-US" b="1" u="sng" dirty="0">
                <a:solidFill>
                  <a:srgbClr val="FF0000"/>
                </a:solidFill>
              </a:rPr>
              <a:t>約</a:t>
            </a:r>
            <a:r>
              <a:rPr lang="en-US" altLang="ja-JP" b="1" u="sng" dirty="0">
                <a:solidFill>
                  <a:srgbClr val="FF0000"/>
                </a:solidFill>
              </a:rPr>
              <a:t>30</a:t>
            </a:r>
            <a:r>
              <a:rPr lang="ja-JP" altLang="en-US" b="1" u="sng" dirty="0">
                <a:solidFill>
                  <a:srgbClr val="FF0000"/>
                </a:solidFill>
              </a:rPr>
              <a:t>度</a:t>
            </a:r>
            <a:r>
              <a:rPr lang="ja-JP" altLang="en-US" dirty="0"/>
              <a:t>と</a:t>
            </a:r>
            <a:r>
              <a:rPr lang="ja-JP" altLang="en-US" dirty="0" smtClean="0"/>
              <a:t>なる自然</a:t>
            </a:r>
            <a:r>
              <a:rPr lang="ja-JP" altLang="en-US" dirty="0"/>
              <a:t>な肢位に</a:t>
            </a:r>
            <a:r>
              <a:rPr lang="ja-JP" altLang="en-US" dirty="0" smtClean="0"/>
              <a:t>置きます。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５）　被験者</a:t>
            </a:r>
            <a:r>
              <a:rPr lang="ja-JP" altLang="en-US" dirty="0"/>
              <a:t>には、手掌面を軽くフィルムカセットに押し付けるように</a:t>
            </a:r>
            <a:r>
              <a:rPr lang="ja-JP" altLang="en-US" dirty="0" smtClean="0"/>
              <a:t>指示します。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lang="ja-JP" altLang="en-US" dirty="0"/>
              <a:t>（</a:t>
            </a:r>
            <a:r>
              <a:rPr lang="ja-JP" altLang="en-US" dirty="0" smtClean="0"/>
              <a:t>被験者</a:t>
            </a:r>
            <a:r>
              <a:rPr lang="ja-JP" altLang="en-US" dirty="0"/>
              <a:t>が幼若のため技師の指示に従えない場合、左手</a:t>
            </a:r>
            <a:r>
              <a:rPr lang="ja-JP" altLang="en-US" dirty="0" smtClean="0"/>
              <a:t>を包帯</a:t>
            </a:r>
            <a:r>
              <a:rPr lang="ja-JP" altLang="en-US" dirty="0"/>
              <a:t>かテープで</a:t>
            </a:r>
            <a:r>
              <a:rPr lang="ja-JP" altLang="en-US" dirty="0" smtClean="0"/>
              <a:t>固定します。）</a:t>
            </a:r>
            <a:endParaRPr lang="en-US" altLang="ja-JP" dirty="0" smtClean="0"/>
          </a:p>
          <a:p>
            <a:r>
              <a:rPr lang="ja-JP" altLang="en-US" dirty="0" smtClean="0"/>
              <a:t>　　６）　管球</a:t>
            </a:r>
            <a:r>
              <a:rPr lang="ja-JP" altLang="en-US" dirty="0"/>
              <a:t>の中心を</a:t>
            </a:r>
            <a:r>
              <a:rPr lang="ja-JP" altLang="en-US" b="1" u="sng" dirty="0"/>
              <a:t>第</a:t>
            </a:r>
            <a:r>
              <a:rPr lang="en-US" altLang="ja-JP" b="1" u="sng" dirty="0"/>
              <a:t>3</a:t>
            </a:r>
            <a:r>
              <a:rPr lang="ja-JP" altLang="en-US" b="1" u="sng" dirty="0"/>
              <a:t>中手骨の骨頭上</a:t>
            </a:r>
            <a:r>
              <a:rPr lang="ja-JP" altLang="en-US" dirty="0"/>
              <a:t>、</a:t>
            </a:r>
            <a:r>
              <a:rPr lang="ja-JP" altLang="en-US" b="1" u="sng" dirty="0"/>
              <a:t>管球とフィルムの距離を</a:t>
            </a:r>
            <a:r>
              <a:rPr lang="en-US" altLang="ja-JP" b="1" u="sng" dirty="0">
                <a:solidFill>
                  <a:srgbClr val="FF0000"/>
                </a:solidFill>
              </a:rPr>
              <a:t>76cm</a:t>
            </a:r>
            <a:r>
              <a:rPr lang="ja-JP" altLang="en-US" b="1" u="sng" dirty="0"/>
              <a:t>に</a:t>
            </a:r>
            <a:r>
              <a:rPr lang="ja-JP" altLang="en-US" b="1" u="sng" dirty="0" smtClean="0"/>
              <a:t>合わせます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７）　解像度</a:t>
            </a:r>
            <a:r>
              <a:rPr lang="ja-JP" altLang="en-US" dirty="0"/>
              <a:t>の高い画像を必要とするので、解像度の高い</a:t>
            </a:r>
            <a:r>
              <a:rPr lang="en-US" altLang="ja-JP" dirty="0"/>
              <a:t>X</a:t>
            </a:r>
            <a:r>
              <a:rPr lang="ja-JP" altLang="en-US" dirty="0"/>
              <a:t>線フィルムを</a:t>
            </a:r>
            <a:r>
              <a:rPr lang="ja-JP" altLang="en-US" dirty="0" smtClean="0"/>
              <a:t>用いてください。</a:t>
            </a:r>
            <a:endParaRPr lang="en-US" altLang="ja-JP" dirty="0" smtClean="0"/>
          </a:p>
          <a:p>
            <a:r>
              <a:rPr lang="ja-JP" altLang="en-US" dirty="0" smtClean="0"/>
              <a:t>　　８）　Ｘ線</a:t>
            </a:r>
            <a:r>
              <a:rPr lang="ja-JP" altLang="en-US" dirty="0"/>
              <a:t>撮影台は鉛の薄板で</a:t>
            </a:r>
            <a:r>
              <a:rPr lang="ja-JP" altLang="en-US" dirty="0" smtClean="0"/>
              <a:t>覆われ、</a:t>
            </a:r>
            <a:r>
              <a:rPr lang="ja-JP" altLang="en-US" b="1" u="sng" dirty="0" smtClean="0"/>
              <a:t>鉛エプロンを使用して生殖器の放射線防御</a:t>
            </a:r>
            <a:r>
              <a:rPr lang="ja-JP" altLang="en-US" dirty="0" smtClean="0"/>
              <a:t>を施してください。</a:t>
            </a:r>
            <a:endParaRPr lang="en-US" altLang="ja-JP" dirty="0" smtClean="0"/>
          </a:p>
          <a:p>
            <a:r>
              <a:rPr lang="ja-JP" altLang="en-US" dirty="0" smtClean="0"/>
              <a:t>　　９）　フィルム</a:t>
            </a:r>
            <a:r>
              <a:rPr lang="ja-JP" altLang="en-US" dirty="0"/>
              <a:t>の現像はむしろ抑え目が</a:t>
            </a:r>
            <a:r>
              <a:rPr lang="ja-JP" altLang="en-US" dirty="0" smtClean="0"/>
              <a:t>良いです。</a:t>
            </a:r>
            <a:endParaRPr lang="en-US" altLang="ja-JP" dirty="0"/>
          </a:p>
          <a:p>
            <a:r>
              <a:rPr lang="en-US" altLang="ja-JP" dirty="0"/>
              <a:t> </a:t>
            </a:r>
            <a:r>
              <a:rPr lang="ja-JP" altLang="en-US" dirty="0"/>
              <a:t>　</a:t>
            </a:r>
            <a:r>
              <a:rPr lang="ja-JP" altLang="en-US" dirty="0" smtClean="0"/>
              <a:t>１０）　</a:t>
            </a:r>
            <a:r>
              <a:rPr lang="ja-JP" altLang="en-US" b="1" u="sng" dirty="0" smtClean="0"/>
              <a:t>手首</a:t>
            </a:r>
            <a:r>
              <a:rPr lang="ja-JP" altLang="en-US" b="1" u="sng" dirty="0"/>
              <a:t>は橈骨の長軸が十分判読できる程度まで撮影範囲に</a:t>
            </a:r>
            <a:r>
              <a:rPr lang="ja-JP" altLang="en-US" b="1" u="sng" dirty="0" smtClean="0"/>
              <a:t>含めて</a:t>
            </a:r>
            <a:r>
              <a:rPr lang="ja-JP" altLang="en-US" dirty="0" smtClean="0"/>
              <a:t>ください。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ただし、第</a:t>
            </a:r>
            <a:r>
              <a:rPr lang="en-US" altLang="ja-JP" dirty="0" smtClean="0"/>
              <a:t>3</a:t>
            </a:r>
            <a:r>
              <a:rPr lang="ja-JP" altLang="en-US" dirty="0"/>
              <a:t>指の</a:t>
            </a:r>
            <a:r>
              <a:rPr lang="ja-JP" altLang="en-US" dirty="0" smtClean="0"/>
              <a:t>先端がフィルム</a:t>
            </a:r>
            <a:r>
              <a:rPr lang="ja-JP" altLang="en-US" dirty="0"/>
              <a:t>から切れないように十分</a:t>
            </a:r>
            <a:r>
              <a:rPr lang="ja-JP" altLang="en-US" dirty="0" smtClean="0"/>
              <a:t>注意してください。</a:t>
            </a:r>
            <a:endParaRPr lang="en-US" altLang="ja-JP" dirty="0" smtClean="0"/>
          </a:p>
          <a:p>
            <a:r>
              <a:rPr lang="ja-JP" altLang="en-US" dirty="0" smtClean="0"/>
              <a:t>    １１）　骨</a:t>
            </a:r>
            <a:r>
              <a:rPr lang="ja-JP" altLang="en-US" dirty="0"/>
              <a:t>密度の測定を目的と</a:t>
            </a:r>
            <a:r>
              <a:rPr lang="ja-JP" altLang="en-US" dirty="0" smtClean="0"/>
              <a:t>したアルミニウム</a:t>
            </a:r>
            <a:r>
              <a:rPr lang="ja-JP" altLang="en-US" dirty="0"/>
              <a:t>・ウェッジ</a:t>
            </a:r>
            <a:r>
              <a:rPr lang="en-US" altLang="ja-JP" dirty="0"/>
              <a:t>(</a:t>
            </a:r>
            <a:r>
              <a:rPr lang="ja-JP" altLang="en-US" dirty="0"/>
              <a:t>またはステップ</a:t>
            </a:r>
            <a:r>
              <a:rPr lang="en-US" altLang="ja-JP" dirty="0"/>
              <a:t>)</a:t>
            </a:r>
            <a:r>
              <a:rPr lang="ja-JP" altLang="en-US" dirty="0"/>
              <a:t>を左手の</a:t>
            </a:r>
            <a:r>
              <a:rPr lang="ja-JP" altLang="en-US" dirty="0" smtClean="0"/>
              <a:t>左側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また</a:t>
            </a:r>
            <a:r>
              <a:rPr lang="ja-JP" altLang="en-US" dirty="0"/>
              <a:t>は右側に置いて撮影しても</a:t>
            </a:r>
            <a:r>
              <a:rPr lang="ja-JP" altLang="en-US" dirty="0" smtClean="0"/>
              <a:t>構いません。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7279" y="309093"/>
            <a:ext cx="64988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b="1" u="sng" dirty="0" smtClean="0"/>
              <a:t>骨年齢評価のためのＸ線撮影方法（ＴＷ２法）</a:t>
            </a:r>
            <a:endParaRPr kumimoji="1" lang="ja-JP" altLang="en-US" sz="2600" b="1" u="sng" dirty="0"/>
          </a:p>
        </p:txBody>
      </p:sp>
    </p:spTree>
    <p:extLst>
      <p:ext uri="{BB962C8B-B14F-4D97-AF65-F5344CB8AC3E}">
        <p14:creationId xmlns:p14="http://schemas.microsoft.com/office/powerpoint/2010/main" val="36278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-187" r="6516" b="2065"/>
          <a:stretch/>
        </p:blipFill>
        <p:spPr>
          <a:xfrm>
            <a:off x="579549" y="344410"/>
            <a:ext cx="4404575" cy="6410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/>
        </p:blipFill>
        <p:spPr>
          <a:xfrm>
            <a:off x="6808363" y="347730"/>
            <a:ext cx="5143500" cy="6407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右中かっこ 3"/>
          <p:cNvSpPr/>
          <p:nvPr/>
        </p:nvSpPr>
        <p:spPr>
          <a:xfrm>
            <a:off x="3387144" y="434562"/>
            <a:ext cx="1596980" cy="2669246"/>
          </a:xfrm>
          <a:prstGeom prst="rightBrace">
            <a:avLst>
              <a:gd name="adj1" fmla="val 0"/>
              <a:gd name="adj2" fmla="val 307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69548" y="999567"/>
            <a:ext cx="1651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・左手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・肘伸展位</a:t>
            </a:r>
            <a:endParaRPr kumimoji="1" lang="en-US" altLang="ja-JP" b="1" dirty="0" smtClean="0"/>
          </a:p>
          <a:p>
            <a:r>
              <a:rPr lang="ja-JP" altLang="en-US" b="1" dirty="0" smtClean="0"/>
              <a:t>・橈尺骨遠位を</a:t>
            </a:r>
            <a:endParaRPr lang="en-US" altLang="ja-JP" b="1" dirty="0" smtClean="0"/>
          </a:p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含めて撮影</a:t>
            </a:r>
            <a:endParaRPr kumimoji="1" lang="en-US" altLang="ja-JP" b="1" dirty="0" smtClean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820473" y="1599732"/>
            <a:ext cx="25757" cy="3745365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2258170" y="3633746"/>
            <a:ext cx="341907" cy="184033"/>
          </a:xfrm>
          <a:custGeom>
            <a:avLst/>
            <a:gdLst>
              <a:gd name="connsiteX0" fmla="*/ 0 w 341907"/>
              <a:gd name="connsiteY0" fmla="*/ 0 h 184033"/>
              <a:gd name="connsiteX1" fmla="*/ 79513 w 341907"/>
              <a:gd name="connsiteY1" fmla="*/ 151075 h 184033"/>
              <a:gd name="connsiteX2" fmla="*/ 190832 w 341907"/>
              <a:gd name="connsiteY2" fmla="*/ 182880 h 184033"/>
              <a:gd name="connsiteX3" fmla="*/ 341907 w 341907"/>
              <a:gd name="connsiteY3" fmla="*/ 127221 h 18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907" h="184033">
                <a:moveTo>
                  <a:pt x="0" y="0"/>
                </a:moveTo>
                <a:cubicBezTo>
                  <a:pt x="23854" y="60297"/>
                  <a:pt x="47708" y="120595"/>
                  <a:pt x="79513" y="151075"/>
                </a:cubicBezTo>
                <a:cubicBezTo>
                  <a:pt x="111318" y="181555"/>
                  <a:pt x="147100" y="186856"/>
                  <a:pt x="190832" y="182880"/>
                </a:cubicBezTo>
                <a:cubicBezTo>
                  <a:pt x="234564" y="178904"/>
                  <a:pt x="288235" y="153062"/>
                  <a:pt x="341907" y="1272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2462146" y="2987899"/>
            <a:ext cx="201681" cy="20863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1630721" y="3103808"/>
            <a:ext cx="1018571" cy="14037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396873" y="3135612"/>
            <a:ext cx="2719668" cy="529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675883" y="321591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約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30°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29286" y="295043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・拇指</a:t>
            </a:r>
            <a:r>
              <a:rPr lang="ja-JP" altLang="en-US" sz="1600" b="1" dirty="0"/>
              <a:t>∠</a:t>
            </a:r>
            <a:r>
              <a:rPr kumimoji="1" lang="ja-JP" altLang="en-US" sz="1600" b="1" dirty="0" smtClean="0"/>
              <a:t>示指</a:t>
            </a:r>
            <a:r>
              <a:rPr lang="ja-JP" altLang="en-US" sz="1600" b="1" dirty="0" smtClean="0"/>
              <a:t>≒</a:t>
            </a:r>
            <a:r>
              <a:rPr kumimoji="1" lang="en-US" altLang="ja-JP" sz="1600" b="1" dirty="0" smtClean="0"/>
              <a:t>30°</a:t>
            </a:r>
            <a:endParaRPr kumimoji="1" lang="ja-JP" altLang="en-US" sz="1600" b="1" dirty="0"/>
          </a:p>
        </p:txBody>
      </p:sp>
      <p:sp>
        <p:nvSpPr>
          <p:cNvPr id="29" name="右中かっこ 28"/>
          <p:cNvSpPr/>
          <p:nvPr/>
        </p:nvSpPr>
        <p:spPr>
          <a:xfrm rot="5400000">
            <a:off x="2881620" y="4879222"/>
            <a:ext cx="349071" cy="1505037"/>
          </a:xfrm>
          <a:prstGeom prst="rightBrace">
            <a:avLst>
              <a:gd name="adj1" fmla="val 0"/>
              <a:gd name="adj2" fmla="val 3682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54656" y="6008650"/>
            <a:ext cx="417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示指～小指は互いに僅かに離れる程度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7615449" y="3097155"/>
            <a:ext cx="3725839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9630769" y="1066803"/>
            <a:ext cx="11374" cy="410983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フローチャート: 和接合 30"/>
          <p:cNvSpPr/>
          <p:nvPr/>
        </p:nvSpPr>
        <p:spPr>
          <a:xfrm>
            <a:off x="9512490" y="2910467"/>
            <a:ext cx="259307" cy="301088"/>
          </a:xfrm>
          <a:prstGeom prst="flowChartSummingJunctio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050391" y="5195359"/>
            <a:ext cx="34996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 smtClean="0">
                <a:solidFill>
                  <a:schemeClr val="bg1"/>
                </a:solidFill>
              </a:rPr>
              <a:t>撮影中心は第３中手</a:t>
            </a:r>
            <a:r>
              <a:rPr kumimoji="1" lang="ja-JP" altLang="en-US" sz="2200" b="1" dirty="0" err="1" smtClean="0">
                <a:solidFill>
                  <a:schemeClr val="bg1"/>
                </a:solidFill>
              </a:rPr>
              <a:t>骨骨</a:t>
            </a:r>
            <a:r>
              <a:rPr kumimoji="1" lang="ja-JP" altLang="en-US" sz="2200" b="1" dirty="0" smtClean="0">
                <a:solidFill>
                  <a:schemeClr val="bg1"/>
                </a:solidFill>
              </a:rPr>
              <a:t>頭</a:t>
            </a:r>
            <a:endParaRPr kumimoji="1" lang="ja-JP" alt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5614" r="6647"/>
          <a:stretch/>
        </p:blipFill>
        <p:spPr>
          <a:xfrm>
            <a:off x="1892961" y="192505"/>
            <a:ext cx="4395536" cy="6472989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6513086" y="1283368"/>
            <a:ext cx="0" cy="3360825"/>
          </a:xfrm>
          <a:prstGeom prst="straightConnector1">
            <a:avLst/>
          </a:prstGeom>
          <a:ln w="57150">
            <a:solidFill>
              <a:srgbClr val="FF0000"/>
            </a:solidFill>
            <a:headEnd type="arrow" w="lg" len="lg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4812623" y="1283368"/>
            <a:ext cx="2245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4900855" y="4644193"/>
            <a:ext cx="2245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513086" y="1970853"/>
            <a:ext cx="3988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・管球～カセッテ（フィルム）の</a:t>
            </a:r>
            <a:endParaRPr kumimoji="1" lang="en-US" altLang="ja-JP" sz="2400" b="1" dirty="0" smtClean="0"/>
          </a:p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距離＝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76cm</a:t>
            </a:r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88497" y="4919033"/>
            <a:ext cx="3966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・骨密度評価用のウエッジやステップは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置いても置かなくても構いません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3086" y="5921229"/>
            <a:ext cx="489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★撮影後は本人に画像のコピー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（フィルムもしくは画像データ）をお渡しください。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27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401</Words>
  <Application>Microsoft Office PowerPoint</Application>
  <PresentationFormat>ユーザー設定</PresentationFormat>
  <Paragraphs>73</Paragraphs>
  <Slides>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国民体育大会少年種別における満15歳（中学生）選手の参加条件とコンディショニング外傷調査　（日本レスリング協会）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kohei nakajima</dc:creator>
  <cp:lastModifiedBy>suegara</cp:lastModifiedBy>
  <cp:revision>29</cp:revision>
  <cp:lastPrinted>2015-03-18T09:13:42Z</cp:lastPrinted>
  <dcterms:created xsi:type="dcterms:W3CDTF">2015-02-23T12:55:19Z</dcterms:created>
  <dcterms:modified xsi:type="dcterms:W3CDTF">2015-05-27T01:23:56Z</dcterms:modified>
</cp:coreProperties>
</file>